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0cbbc6e2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0cbbc6e2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0cbbc6e2a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0cbbc6e2a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0cbbc6e2a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0cbbc6e2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0cbbc6e2a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0cbbc6e2a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0cbbc6e2a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0cbbc6e2a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0cbbc6e2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0cbbc6e2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0cbbc6e2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70cbbc6e2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0cbbc6e2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0cbbc6e2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0cbbc6e2a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0cbbc6e2a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0cbbc6e2a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0cbbc6e2a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0cbbc6e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0cbbc6e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0cbbc6e2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0cbbc6e2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0cbbc6e2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70cbbc6e2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0cbbc6e2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0cbbc6e2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de77245a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de77245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70cbbc6e2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70cbbc6e2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0cbbc6e2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70cbbc6e2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0cbbc6e2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70cbbc6e2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0cbbc6e2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70cbbc6e2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0cbbc6e2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70cbbc6e2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0cbbc6e2a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70cbbc6e2a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de77245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de77245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0cbbc6e2a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70cbbc6e2a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0cbbc6e2a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70cbbc6e2a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0cbbc6e2a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0cbbc6e2a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0cbbc6e2a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70cbbc6e2a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0cbbc6e2a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70cbbc6e2a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0cbbc6e2a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0cbbc6e2a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0cbbc6e2a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0cbbc6e2a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0cbbc6e2a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70cbbc6e2a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0cbbc6e2a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0cbbc6e2a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0cbbc6e2a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70cbbc6e2a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de77245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de77245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0cbbc6e2a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0cbbc6e2a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70cbbc6e2a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70cbbc6e2a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0cbbc6e2a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70cbbc6e2a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0cbbc6e2a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70cbbc6e2a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0cbbc6e2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0cbbc6e2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0cbbc6e2a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0cbbc6e2a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0cbbc6e2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0cbbc6e2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0cbbc6e2a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0cbbc6e2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0cbbc6e2a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0cbbc6e2a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80"/>
              <a:t>Building Tools for Community</a:t>
            </a:r>
            <a:endParaRPr sz="2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80"/>
              <a:t>Science Datasets to Model Bird</a:t>
            </a:r>
            <a:endParaRPr sz="2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80"/>
              <a:t>Populations and Highly Pathogenic</a:t>
            </a:r>
            <a:endParaRPr sz="2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80"/>
              <a:t>Avian Influenza in Aotearoa New</a:t>
            </a:r>
            <a:endParaRPr sz="2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Zealand</a:t>
            </a:r>
            <a:endParaRPr sz="27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Littauer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64100" y="3529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Kris Bubendorfer; Markus Luczak-Roesch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7501" l="0" r="3799" t="1131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280375" y="463975"/>
            <a:ext cx="13866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eBird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88946"/>
            <a:ext cx="9144003" cy="754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311700" y="1152475"/>
            <a:ext cx="3622200" cy="1733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Birds.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Different protocols for birding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Audio and photo uploads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For science.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6800700" y="3960250"/>
            <a:ext cx="2343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Takahē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801"/>
            <a:ext cx="9143997" cy="517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280375" y="463975"/>
            <a:ext cx="13866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eBird</a:t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311700" y="1152475"/>
            <a:ext cx="2212500" cy="933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Regions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Hotspots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5895825" y="4703625"/>
            <a:ext cx="2343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 Whanga-nui-a-Tara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3443" l="0" r="0" t="121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280375" y="463975"/>
            <a:ext cx="13866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eBird</a:t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311700" y="1152475"/>
            <a:ext cx="2212500" cy="933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Users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Alerts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107" y="0"/>
            <a:ext cx="209289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6800700" y="4703625"/>
            <a:ext cx="2343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Cirl Bunting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7954" l="0" r="0" t="7954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280375" y="463975"/>
            <a:ext cx="13866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eBird</a:t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311700" y="1152475"/>
            <a:ext cx="22314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Reviewers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6800700" y="4703625"/>
            <a:ext cx="2343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Pōpokotea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7954" l="0" r="0" t="7954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b="6226" l="0" r="0" t="8602"/>
          <a:stretch/>
        </p:blipFill>
        <p:spPr>
          <a:xfrm>
            <a:off x="0" y="0"/>
            <a:ext cx="93059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280375" y="463975"/>
            <a:ext cx="17484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iNaturalist</a:t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311700" y="1152475"/>
            <a:ext cx="2993400" cy="26955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All momo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Photos or audio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"Research grade"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Comments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5981550" y="4703625"/>
            <a:ext cx="2343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Korimako, Manuka, &amp; Rō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 title="Screenshot 2025-07-21 at 14.15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38" y="260950"/>
            <a:ext cx="68769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 title="Screenshot 2025-07-21 at 14.14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75" y="209525"/>
            <a:ext cx="7562824" cy="465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	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Protocols not standardized between platforms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Skill varies wildly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Vetting process different per platform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Bias in many areas: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Bigger birds are easier to see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Birds near human habitation are easier to count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People mainly bird on the weekends or in Zealandia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And, generally, few best practices exist for cleaning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	</a:t>
            </a:r>
            <a:endParaRPr/>
          </a:p>
        </p:txBody>
      </p:sp>
      <p:pic>
        <p:nvPicPr>
          <p:cNvPr id="196" name="Google Shape;196;p30" title="Screenshot 2025-07-21 at 16.46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77" y="1183700"/>
            <a:ext cx="8509635" cy="395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	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eBird best practices aren't immediately transferable to iNaturalist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There's nothing related to seabird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Reviewer effort isn't standardized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Cleaning can be species or location specific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There's no automatic tool for comparing taxonomies across datasets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Pepeha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Ko Richard Graham Littauer tōku inga.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Nō Europe oku tupuna.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Nō te awa o Connecticut me Winooski au.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Kei te noho au ki Ōwhiro awa.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Highly pathogenic avian influenza (bird flu)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Has killed millions of birds in the rest of the world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Particularly decimates seabird colonies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Hasn't arrived in Oceania yet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 Can we model it?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HPAI in NZ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Vectors: Brown Skua, Kelp Gull, Giant Petrels, Snowy Sheathbills, Wandering Albatross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Probable entry point: the Subantarctic Island of New Zealand.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Spread: Seabirds &gt; ducks &amp; land birds &amp; seals &gt; poultry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HPAI in NZ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Show what bird flu has done elsewhere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Import and h</a:t>
            </a:r>
            <a:r>
              <a:rPr lang="en">
                <a:solidFill>
                  <a:schemeClr val="dk1"/>
                </a:solidFill>
              </a:rPr>
              <a:t>armonize multiple community science datasets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Extrapolate what it might do here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Document what issues we find during that process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Work on those.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5" title="Screenshot 2025-07-15 at 20.18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8825"/>
            <a:ext cx="8839199" cy="3845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dataset</a:t>
            </a:r>
            <a:endParaRPr/>
          </a:p>
        </p:txBody>
      </p:sp>
      <p:pic>
        <p:nvPicPr>
          <p:cNvPr id="231" name="Google Shape;231;p36" title="Screenshot 2025-07-21 at 14.32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339" y="162175"/>
            <a:ext cx="3930365" cy="49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 title="Screenshot 2025-07-21 at 14.33.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51" y="1294400"/>
            <a:ext cx="4832601" cy="34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science datasets</a:t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eBird (API, regions)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iNaturalist (Online interface)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GBIF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API; 3b records, 100k datasets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Royal Naval Birdwatching Society (RNBWS)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Entire db, 30k records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At-Sea Observations of Seabirds 1969 to 1990, Tasman Sea, New Zealand and Australian waters (ASObs)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Entire db, 50k records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science datasets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8" title="Screenshot 2025-07-21 at 14.35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4"/>
            <a:ext cx="9144003" cy="367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Download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Clean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OpenRefine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Python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Normalize scientific names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Remove extraneous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GIS filtering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Reproject, filter by area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Taxonomic reconciliation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Filter to only target species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Get population metrics from literature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Given a known population and mortality metrics in South Georgia or Marion, and given an assumed similar observation frequency in community science data, use that frequency to </a:t>
            </a:r>
            <a:r>
              <a:rPr lang="en">
                <a:solidFill>
                  <a:schemeClr val="dk1"/>
                </a:solidFill>
              </a:rPr>
              <a:t>project population sizes and mortality rates in the Subantarctic Islands of New Zealand.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we have population sizes for SINZ, use those instead.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1 - eBird Only</a:t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Brown Skua: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Known population of 500-1000 pairs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Predicted population of 3545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Predicted mortality of 326 (16.3%)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Other birds: Minimal effect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King Penguin: Too small of a mortality rate to have any effect, population overestimation by 4x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Wandering Albatross: mortality rates of 325~ for SINZ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Black-browed Albatross: 400~ birds from a 40k population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Kelp Gull: On MacQuarrie, 150 birds, 4 deaths. SINZ: 3133 pop., 78 deaths.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goal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Improve our understanding of taonga manu and te taiao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Build tools and best practices for using community science data.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how </a:t>
            </a:r>
            <a:r>
              <a:rPr lang="en">
                <a:solidFill>
                  <a:schemeClr val="dk1"/>
                </a:solidFill>
              </a:rPr>
              <a:t>HPAI will affect wild bird populations here in Aotearoa New Zealand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2 - eBird + iNaturalist</a:t>
            </a:r>
            <a:endParaRPr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Brown Skua: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Slightly higher: 3,565 birds, 632 mortality rate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King Penguin: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Population estimates closer to reality on Crozets and Kerguelen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Albatrosses: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Extrapolated populations much worse (as high as 1.4m on Campbell)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Kelp Gull: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Almost identical numbers: 3106 pop., 78 deaths.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3 - all of the datasets</a:t>
            </a:r>
            <a:endParaRPr/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Generally unrealistic results.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Some datasets too sparse (Kelp Gull, Skua, Penguin)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Wandering Albatross: 7.5k on SINZ, mortality rate of 1.46%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Black-browed Albatross: Overestimation of population by 10x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Skua population projections - especially Model 2 - was similar to known surveys.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known populations of birds, this system works well.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Time may be a factor: 2353 out of 3565 Skuas may die from HPAI, if Great Skua numbers are used.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other birds, better data or data cleaning may be needed.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ASObs and RNBWS are pelagic; eBird and iNat aren't.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Sparse data projects are not robust.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Biases should be accounted for: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Charismatic species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Island differences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At sea vs. at land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Species differences (lifespan of albatross vs. gulls; breeding differences…)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Better data cleaning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Account for known errors in eBird (am/pm, traveling/stationary, etc).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automatic clustering tools for checklists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Compare across community science platforms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Integrate species-specific data into the cleaning process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Build a specific cleaning pipeline in R and Python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Naval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Point-to-point counts for known shipping routes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Provide better buffer areas for islands and coasts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Compare frequencies </a:t>
            </a:r>
            <a:r>
              <a:rPr lang="en">
                <a:solidFill>
                  <a:schemeClr val="dk1"/>
                </a:solidFill>
              </a:rPr>
              <a:t>throughout</a:t>
            </a:r>
            <a:r>
              <a:rPr lang="en">
                <a:solidFill>
                  <a:schemeClr val="dk1"/>
                </a:solidFill>
              </a:rPr>
              <a:t> the year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Allow arbitrary </a:t>
            </a:r>
            <a:r>
              <a:rPr lang="en">
                <a:solidFill>
                  <a:schemeClr val="dk1"/>
                </a:solidFill>
              </a:rPr>
              <a:t>polygon</a:t>
            </a:r>
            <a:r>
              <a:rPr lang="en">
                <a:solidFill>
                  <a:schemeClr val="dk1"/>
                </a:solidFill>
              </a:rPr>
              <a:t> downloads from eBird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Look for Ashmole's Halo in community </a:t>
            </a:r>
            <a:r>
              <a:rPr lang="en">
                <a:solidFill>
                  <a:schemeClr val="dk1"/>
                </a:solidFill>
              </a:rPr>
              <a:t>science</a:t>
            </a:r>
            <a:r>
              <a:rPr lang="en">
                <a:solidFill>
                  <a:schemeClr val="dk1"/>
                </a:solidFill>
              </a:rPr>
              <a:t> data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" name="Google Shape;300;p47" title="Screenshot 2025-07-21 at 17.20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00" y="2934800"/>
            <a:ext cx="3573002" cy="220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Taxonomic </a:t>
            </a:r>
            <a:r>
              <a:rPr lang="en">
                <a:solidFill>
                  <a:schemeClr val="dk1"/>
                </a:solidFill>
              </a:rPr>
              <a:t>ontology</a:t>
            </a:r>
            <a:r>
              <a:rPr lang="en">
                <a:solidFill>
                  <a:schemeClr val="dk1"/>
                </a:solidFill>
              </a:rPr>
              <a:t> reconciliation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Cleaning tool for dirty datasets (what names are missing?)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Comparison tool across taxonomies (NZ Birds Checklist vs. eBird)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Integrate with OpenRefine and Wikidata through Avibase IDs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Quantitative metastudy on community science data usage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Focus on cleaning and data pipelines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Focus on iNaturalist and eBird within Aotearoa New Zealand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AFAIK: hasn't been done anywhere.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Include </a:t>
            </a:r>
            <a:r>
              <a:rPr lang="en">
                <a:solidFill>
                  <a:schemeClr val="dk1"/>
                </a:solidFill>
              </a:rPr>
              <a:t>terrestrial</a:t>
            </a:r>
            <a:r>
              <a:rPr lang="en">
                <a:solidFill>
                  <a:schemeClr val="dk1"/>
                </a:solidFill>
              </a:rPr>
              <a:t> species in an HPAI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Integrate with the NZ Bird Atlas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Immediate plan</a:t>
            </a:r>
            <a:endParaRPr/>
          </a:p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See if this paper can be resubmitted elsewhere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Best practices for pelagic bird species using community science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Taxonomic resolution for BirdsNZ datasets and AviList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Publish on RNBWS, ASObs, and Beach Patrol Scheme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can current community science Best Practices be improved?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can we harmonize taxonomies?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we predict HPAI effects on our taonga manu?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and activities so far</a:t>
            </a:r>
            <a:endParaRPr/>
          </a:p>
        </p:txBody>
      </p:sp>
      <p:sp>
        <p:nvSpPr>
          <p:cNvPr id="330" name="Google Shape;33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BirdsNZ Checklist Committee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Nomenclature Committee for AviList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eBird reviewer for Wellington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Gave talk at BirdsNZ Conference in Auckland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Organizing Kiwi Python, on the board for Python New Zealand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MRSNZ: ECR for Royal Society Te Apārangi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 grants from Wikimedia Aotearoa New Zealand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 grant from Wellington Botanical Society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Collaboration with: RNBWS and BirdsNZ Beach Patrol Scheme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Connected with: Manaaki Whenua Landcare Research, AgResearch, NIWA, Te Papa, REANNZ, Genomics Aotearoa, National Library, and Pacific Seabirds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in 2025</a:t>
            </a:r>
            <a:endParaRPr/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Richard Littauer (2025). </a:t>
            </a:r>
            <a:r>
              <a:rPr i="1" lang="en">
                <a:solidFill>
                  <a:schemeClr val="dk1"/>
                </a:solidFill>
              </a:rPr>
              <a:t>Renaming a bill type for Tundra Swan (Cygnus columbianus)</a:t>
            </a:r>
            <a:r>
              <a:rPr lang="en">
                <a:solidFill>
                  <a:schemeClr val="dk1"/>
                </a:solidFill>
              </a:rPr>
              <a:t>. </a:t>
            </a:r>
            <a:r>
              <a:rPr b="1" lang="en">
                <a:solidFill>
                  <a:schemeClr val="dk1"/>
                </a:solidFill>
              </a:rPr>
              <a:t>Wilson Journal of Ornithology</a:t>
            </a:r>
            <a:r>
              <a:rPr lang="en">
                <a:solidFill>
                  <a:schemeClr val="dk1"/>
                </a:solidFill>
              </a:rPr>
              <a:t>, 1–3. https://doi.org/10.1080/15594491.2025.2498780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Richard Littauer (2025). </a:t>
            </a:r>
            <a:r>
              <a:rPr i="1" lang="en">
                <a:solidFill>
                  <a:schemeClr val="dk1"/>
                </a:solidFill>
              </a:rPr>
              <a:t>Corrections for agreement in gender in Notonectidae (Hemiptera: Heteroptera) under Article 31 of the Code.</a:t>
            </a:r>
            <a:r>
              <a:rPr lang="en">
                <a:solidFill>
                  <a:schemeClr val="dk1"/>
                </a:solidFill>
              </a:rPr>
              <a:t> Zootaxa 5618(2): 287-288. https://doi.org/10.11646/zootaxa.5618.2.8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Richard Littauer (2025). </a:t>
            </a:r>
            <a:r>
              <a:rPr i="1" lang="en">
                <a:solidFill>
                  <a:schemeClr val="dk1"/>
                </a:solidFill>
              </a:rPr>
              <a:t>A nomenclatural issue related to Lopdells’ penguin Archaeospheniscus lopdelli.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Notornis</a:t>
            </a:r>
            <a:r>
              <a:rPr lang="en">
                <a:solidFill>
                  <a:schemeClr val="dk1"/>
                </a:solidFill>
              </a:rPr>
              <a:t> 72(1): 49–50. https://doi.org/10.63172/777144pbjhsf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Richard Littauer (2025). </a:t>
            </a:r>
            <a:r>
              <a:rPr i="1" lang="en">
                <a:solidFill>
                  <a:schemeClr val="dk1"/>
                </a:solidFill>
              </a:rPr>
              <a:t>First revision of karoro Larus dominicanus antipodum (Bruch, 1853).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Notornis</a:t>
            </a:r>
            <a:r>
              <a:rPr lang="en">
                <a:solidFill>
                  <a:schemeClr val="dk1"/>
                </a:solidFill>
              </a:rPr>
              <a:t> 72(1): 51–53. https://doi.org/10.63172/093633lrrwbq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Richard Littauer (2025). </a:t>
            </a:r>
            <a:r>
              <a:rPr i="1" lang="en">
                <a:solidFill>
                  <a:schemeClr val="dk1"/>
                </a:solidFill>
              </a:rPr>
              <a:t>Tristan Moorhen (Gallinula nesiotis)</a:t>
            </a:r>
            <a:r>
              <a:rPr lang="en">
                <a:solidFill>
                  <a:schemeClr val="dk1"/>
                </a:solidFill>
              </a:rPr>
              <a:t>, version 2.0. In G. M. Kirwan and N. D. Sly eds., Birds of the World. Cornell Lab of Ornithology, Ithaca, NY, USA. https://doi.org/10.2173/bow.trimoo2.02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Richard Littauer (2025). </a:t>
            </a:r>
            <a:r>
              <a:rPr i="1" lang="en">
                <a:solidFill>
                  <a:schemeClr val="dk1"/>
                </a:solidFill>
              </a:rPr>
              <a:t>Corrections for grammatical agreement in Ophiodermatidae</a:t>
            </a:r>
            <a:r>
              <a:rPr lang="en">
                <a:solidFill>
                  <a:schemeClr val="dk1"/>
                </a:solidFill>
              </a:rPr>
              <a:t>. Zootaxa 5569(2): 400-400. https://doi.org/10.11646/zootaxa.5569.2.11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work</a:t>
            </a:r>
            <a:endParaRPr/>
          </a:p>
        </p:txBody>
      </p:sp>
      <p:sp>
        <p:nvSpPr>
          <p:cNvPr id="342" name="Google Shape;34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4 papers in press (1 ornithological, three nomenclatural)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11 other papers in review.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Active member of SNAP; hosted two workshops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Instructor for the Carpentries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23029"/>
          <a:stretch/>
        </p:blipFill>
        <p:spPr>
          <a:xfrm>
            <a:off x="1027800" y="1074300"/>
            <a:ext cx="8116198" cy="40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80375" y="463975"/>
            <a:ext cx="44355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Community Science?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0" r="0" t="6959"/>
          <a:stretch/>
        </p:blipFill>
        <p:spPr>
          <a:xfrm>
            <a:off x="1027800" y="1063125"/>
            <a:ext cx="8116201" cy="40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 flipH="1" rot="10800000">
            <a:off x="1027950" y="1070525"/>
            <a:ext cx="8116200" cy="40692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 exact definition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Amateur (non-professional) contributions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Also called citizen science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At scale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Useful for research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Skews to rich, educated, white people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800850" y="4703625"/>
            <a:ext cx="2343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Karo Felted Scale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23029"/>
          <a:stretch/>
        </p:blipFill>
        <p:spPr>
          <a:xfrm>
            <a:off x="1027800" y="1074300"/>
            <a:ext cx="8116198" cy="40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280375" y="463975"/>
            <a:ext cx="44355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Community Science?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0" l="0" r="0" t="6959"/>
          <a:stretch/>
        </p:blipFill>
        <p:spPr>
          <a:xfrm>
            <a:off x="1027800" y="1063125"/>
            <a:ext cx="8116201" cy="40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 flipH="1" rot="10800000">
            <a:off x="1027950" y="1070525"/>
            <a:ext cx="8116200" cy="40692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eBird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1 billion observations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100 million checklists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1 million users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10,000 species of birds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iNaturalist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250 million observations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3 million users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500k species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800850" y="4703625"/>
            <a:ext cx="2343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Karo Felted Scale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80375" y="463975"/>
            <a:ext cx="17568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8761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SCIENCE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489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Silver Fern, collected by Banks and Solander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C. 1769-1770, Aotearoa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Specimen in Te Papa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698" y="413550"/>
            <a:ext cx="3237300" cy="43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6062775" y="4215525"/>
            <a:ext cx="2343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Ponga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280375" y="463975"/>
            <a:ext cx="17568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8761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SCIENCE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489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Silver Fern, photographed by Littauer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Nov 14, 2022, Ohakune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https://www.inaturalist.org/observations/141999533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700" y="413550"/>
            <a:ext cx="3237300" cy="43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6224700" y="4301250"/>
            <a:ext cx="2343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Ponga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280375" y="463975"/>
            <a:ext cx="17568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8761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SCIENCE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77" y="274200"/>
            <a:ext cx="6502649" cy="459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